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260" r:id="rId2"/>
    <p:sldId id="342" r:id="rId3"/>
    <p:sldId id="337" r:id="rId4"/>
    <p:sldId id="339" r:id="rId5"/>
    <p:sldId id="338" r:id="rId6"/>
    <p:sldId id="378" r:id="rId7"/>
    <p:sldId id="341" r:id="rId8"/>
    <p:sldId id="369" r:id="rId9"/>
    <p:sldId id="352" r:id="rId10"/>
    <p:sldId id="354" r:id="rId11"/>
    <p:sldId id="374" r:id="rId12"/>
    <p:sldId id="375" r:id="rId13"/>
    <p:sldId id="376" r:id="rId14"/>
    <p:sldId id="377" r:id="rId15"/>
    <p:sldId id="372" r:id="rId16"/>
    <p:sldId id="373" r:id="rId17"/>
    <p:sldId id="370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AJEM Nada" initials="NN" lastIdx="9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9632" autoAdjust="0"/>
    <p:restoredTop sz="95878" autoAdjust="0"/>
  </p:normalViewPr>
  <p:slideViewPr>
    <p:cSldViewPr snapToGrid="0">
      <p:cViewPr varScale="1">
        <p:scale>
          <a:sx n="70" d="100"/>
          <a:sy n="70" d="100"/>
        </p:scale>
        <p:origin x="-552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1656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08F18A-76F8-0F44-98FB-5AB1D2E82438}" type="datetimeFigureOut">
              <a:rPr lang="fr-FR" smtClean="0"/>
              <a:pPr/>
              <a:t>26/04/2018</a:t>
            </a:fld>
            <a:endParaRPr lang="fr-F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7D5EEA-6E02-6448-8140-10B1746494F7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4085251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7D5EEA-6E02-6448-8140-10B1746494F7}" type="slidenum">
              <a:rPr lang="fr-FR" smtClean="0"/>
              <a:pPr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29078394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7D5EEA-6E02-6448-8140-10B1746494F7}" type="slidenum">
              <a:rPr lang="fr-FR" smtClean="0"/>
              <a:pPr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263025674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7D5EEA-6E02-6448-8140-10B1746494F7}" type="slidenum">
              <a:rPr lang="fr-FR" smtClean="0"/>
              <a:pPr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5546284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7D5EEA-6E02-6448-8140-10B1746494F7}" type="slidenum">
              <a:rPr lang="fr-FR" smtClean="0"/>
              <a:pPr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48048065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7D5EEA-6E02-6448-8140-10B1746494F7}" type="slidenum">
              <a:rPr lang="fr-FR" smtClean="0"/>
              <a:pPr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24204400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7D5EEA-6E02-6448-8140-10B1746494F7}" type="slidenum">
              <a:rPr lang="fr-FR" smtClean="0"/>
              <a:pPr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40092063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7D5EEA-6E02-6448-8140-10B1746494F7}" type="slidenum">
              <a:rPr lang="fr-FR" smtClean="0"/>
              <a:pPr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41814063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7D5EEA-6E02-6448-8140-10B1746494F7}" type="slidenum">
              <a:rPr lang="fr-FR" smtClean="0"/>
              <a:pPr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7502317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7D5EEA-6E02-6448-8140-10B1746494F7}" type="slidenum">
              <a:rPr lang="fr-FR" smtClean="0"/>
              <a:pPr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26347441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7D5EEA-6E02-6448-8140-10B1746494F7}" type="slidenum">
              <a:rPr lang="fr-FR" smtClean="0"/>
              <a:pPr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7331548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7D5EEA-6E02-6448-8140-10B1746494F7}" type="slidenum">
              <a:rPr lang="fr-FR" smtClean="0"/>
              <a:pPr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231485047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7D5EEA-6E02-6448-8140-10B1746494F7}" type="slidenum">
              <a:rPr lang="fr-FR" smtClean="0"/>
              <a:pPr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324926284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7D5EEA-6E02-6448-8140-10B1746494F7}" type="slidenum">
              <a:rPr lang="fr-FR" smtClean="0"/>
              <a:pPr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21408672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roup 48"/>
          <p:cNvGrpSpPr/>
          <p:nvPr/>
        </p:nvGrpSpPr>
        <p:grpSpPr>
          <a:xfrm>
            <a:off x="1402074" y="4389120"/>
            <a:ext cx="9387855" cy="1875795"/>
            <a:chOff x="-3" y="-1"/>
            <a:chExt cx="7040890" cy="1875793"/>
          </a:xfrm>
        </p:grpSpPr>
        <p:pic>
          <p:nvPicPr>
            <p:cNvPr id="15" name="image4.jpeg"/>
            <p:cNvPicPr>
              <a:picLocks noChangeAspect="1"/>
            </p:cNvPicPr>
            <p:nvPr/>
          </p:nvPicPr>
          <p:blipFill>
            <a:blip r:embed="rId2">
              <a:extLst/>
            </a:blip>
            <a:srcRect t="3266" b="1151"/>
            <a:stretch>
              <a:fillRect/>
            </a:stretch>
          </p:blipFill>
          <p:spPr>
            <a:xfrm>
              <a:off x="1417320" y="960121"/>
              <a:ext cx="1371603" cy="91440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6" name="image5.jpeg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4251961" y="960121"/>
              <a:ext cx="1371603" cy="91440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" name="image6.jpeg"/>
            <p:cNvPicPr>
              <a:picLocks noChangeAspect="1"/>
            </p:cNvPicPr>
            <p:nvPr/>
          </p:nvPicPr>
          <p:blipFill>
            <a:blip r:embed="rId4">
              <a:extLst/>
            </a:blip>
            <a:srcRect t="11111"/>
            <a:stretch>
              <a:fillRect/>
            </a:stretch>
          </p:blipFill>
          <p:spPr>
            <a:xfrm>
              <a:off x="-1" y="960121"/>
              <a:ext cx="1371603" cy="91440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8" name="image7.jpeg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2834640" y="960121"/>
              <a:ext cx="1371604" cy="91440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9" name="image8.jpeg"/>
            <p:cNvPicPr>
              <a:picLocks noChangeAspect="1"/>
            </p:cNvPicPr>
            <p:nvPr/>
          </p:nvPicPr>
          <p:blipFill>
            <a:blip r:embed="rId6">
              <a:extLst/>
            </a:blip>
            <a:srcRect l="4563" t="12059" r="4563"/>
            <a:stretch>
              <a:fillRect/>
            </a:stretch>
          </p:blipFill>
          <p:spPr>
            <a:xfrm>
              <a:off x="5669282" y="960121"/>
              <a:ext cx="1371604" cy="91440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grpSp>
          <p:nvGrpSpPr>
            <p:cNvPr id="22" name="Group 22"/>
            <p:cNvGrpSpPr/>
            <p:nvPr/>
          </p:nvGrpSpPr>
          <p:grpSpPr>
            <a:xfrm>
              <a:off x="2834636" y="0"/>
              <a:ext cx="2788929" cy="914405"/>
              <a:chOff x="-1" y="0"/>
              <a:chExt cx="2788928" cy="914404"/>
            </a:xfrm>
          </p:grpSpPr>
          <p:sp>
            <p:nvSpPr>
              <p:cNvPr id="20" name="Shape 20"/>
              <p:cNvSpPr/>
              <p:nvPr/>
            </p:nvSpPr>
            <p:spPr>
              <a:xfrm>
                <a:off x="-1" y="0"/>
                <a:ext cx="2788928" cy="914404"/>
              </a:xfrm>
              <a:prstGeom prst="rect">
                <a:avLst/>
              </a:prstGeom>
              <a:solidFill>
                <a:srgbClr val="0039A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just" hangingPunct="0"/>
                <a:endParaRPr sz="1800" kern="0">
                  <a:solidFill>
                    <a:srgbClr val="000000"/>
                  </a:solidFill>
                  <a:sym typeface="Calibri"/>
                </a:endParaRPr>
              </a:p>
            </p:txBody>
          </p:sp>
          <p:sp>
            <p:nvSpPr>
              <p:cNvPr id="21" name="Shape 21"/>
              <p:cNvSpPr/>
              <p:nvPr/>
            </p:nvSpPr>
            <p:spPr>
              <a:xfrm>
                <a:off x="-1" y="134035"/>
                <a:ext cx="2788928" cy="646326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45718" tIns="45718" rIns="45718" bIns="45718" numCol="1" anchor="ctr">
                <a:spAutoFit/>
              </a:bodyPr>
              <a:lstStyle>
                <a:lvl1pPr algn="just" defTabSz="914400">
                  <a:defRPr sz="1200" spc="20">
                    <a:solidFill>
                      <a:srgbClr val="FFFFFF"/>
                    </a:solidFill>
                  </a:defRPr>
                </a:lvl1pPr>
              </a:lstStyle>
              <a:p>
                <a:pPr hangingPunct="0"/>
                <a:r>
                  <a:rPr sz="1200" kern="0">
                    <a:sym typeface="Calibri"/>
                  </a:rPr>
                  <a:t>CELEBRATING 65 YEARS OF EXCELLENCE IN SERVICE AND SUPPORT OF HUMANE, EQUITABLE AND DIGNIFIED MIGRATION</a:t>
                </a:r>
              </a:p>
            </p:txBody>
          </p:sp>
        </p:grpSp>
        <p:sp>
          <p:nvSpPr>
            <p:cNvPr id="23" name="Shape 23"/>
            <p:cNvSpPr/>
            <p:nvPr/>
          </p:nvSpPr>
          <p:spPr>
            <a:xfrm>
              <a:off x="1417320" y="-1"/>
              <a:ext cx="1371603" cy="914404"/>
            </a:xfrm>
            <a:prstGeom prst="rect">
              <a:avLst/>
            </a:prstGeom>
            <a:solidFill>
              <a:srgbClr val="0039A6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hangingPunct="0">
                <a:defRPr>
                  <a:solidFill>
                    <a:srgbClr val="FFFFFF"/>
                  </a:solidFill>
                </a:defRPr>
              </a:pPr>
              <a:endParaRPr sz="1800" kern="0">
                <a:solidFill>
                  <a:srgbClr val="FFFFFF"/>
                </a:solidFill>
                <a:sym typeface="Calibri"/>
              </a:endParaRPr>
            </a:p>
          </p:txBody>
        </p:sp>
        <p:pic>
          <p:nvPicPr>
            <p:cNvPr id="24" name="image9.png"/>
            <p:cNvPicPr>
              <a:picLocks noChangeAspect="1"/>
            </p:cNvPicPr>
            <p:nvPr/>
          </p:nvPicPr>
          <p:blipFill>
            <a:blip r:embed="rId7">
              <a:extLst/>
            </a:blip>
            <a:stretch>
              <a:fillRect/>
            </a:stretch>
          </p:blipFill>
          <p:spPr>
            <a:xfrm>
              <a:off x="1508760" y="113255"/>
              <a:ext cx="1188723" cy="68789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5" name="image10.jpeg"/>
            <p:cNvPicPr>
              <a:picLocks noChangeAspect="1"/>
            </p:cNvPicPr>
            <p:nvPr/>
          </p:nvPicPr>
          <p:blipFill>
            <a:blip r:embed="rId8">
              <a:extLst/>
            </a:blip>
            <a:stretch>
              <a:fillRect/>
            </a:stretch>
          </p:blipFill>
          <p:spPr>
            <a:xfrm>
              <a:off x="-1" y="0"/>
              <a:ext cx="1371603" cy="91440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grpSp>
          <p:nvGrpSpPr>
            <p:cNvPr id="28" name="Group 28"/>
            <p:cNvGrpSpPr/>
            <p:nvPr/>
          </p:nvGrpSpPr>
          <p:grpSpPr>
            <a:xfrm>
              <a:off x="-3" y="776570"/>
              <a:ext cx="1371604" cy="138499"/>
              <a:chOff x="-2" y="-668"/>
              <a:chExt cx="1371603" cy="138497"/>
            </a:xfrm>
          </p:grpSpPr>
          <p:sp>
            <p:nvSpPr>
              <p:cNvPr id="26" name="Shape 26"/>
              <p:cNvSpPr/>
              <p:nvPr/>
            </p:nvSpPr>
            <p:spPr>
              <a:xfrm>
                <a:off x="-2" y="-1"/>
                <a:ext cx="1371603" cy="137166"/>
              </a:xfrm>
              <a:prstGeom prst="rect">
                <a:avLst/>
              </a:prstGeom>
              <a:solidFill>
                <a:srgbClr val="808080">
                  <a:alpha val="50000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 hangingPunct="0">
                  <a:defRPr>
                    <a:solidFill>
                      <a:srgbClr val="FFFFFF"/>
                    </a:solidFill>
                  </a:defRPr>
                </a:pPr>
                <a:endParaRPr sz="1800" kern="0">
                  <a:solidFill>
                    <a:srgbClr val="FFFFFF"/>
                  </a:solidFill>
                  <a:sym typeface="Calibri"/>
                </a:endParaRPr>
              </a:p>
            </p:txBody>
          </p:sp>
          <p:sp>
            <p:nvSpPr>
              <p:cNvPr id="27" name="Shape 27"/>
              <p:cNvSpPr/>
              <p:nvPr/>
            </p:nvSpPr>
            <p:spPr>
              <a:xfrm>
                <a:off x="-2" y="-668"/>
                <a:ext cx="1371603" cy="138497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0" tIns="0" rIns="0" bIns="0" numCol="1" anchor="ctr">
                <a:spAutoFit/>
              </a:bodyPr>
              <a:lstStyle>
                <a:lvl1pPr algn="ctr" defTabSz="914400">
                  <a:defRPr sz="900">
                    <a:solidFill>
                      <a:srgbClr val="FFFFFF"/>
                    </a:solidFill>
                    <a:latin typeface="Gill Sans MT"/>
                    <a:ea typeface="Gill Sans MT"/>
                    <a:cs typeface="Gill Sans MT"/>
                    <a:sym typeface="Gill Sans MT"/>
                  </a:defRPr>
                </a:lvl1pPr>
              </a:lstStyle>
              <a:p>
                <a:pPr hangingPunct="0"/>
                <a:r>
                  <a:rPr sz="900" kern="0"/>
                  <a:t>EMERGENCIES</a:t>
                </a:r>
              </a:p>
            </p:txBody>
          </p:sp>
        </p:grpSp>
        <p:pic>
          <p:nvPicPr>
            <p:cNvPr id="29" name="image11.jpeg"/>
            <p:cNvPicPr>
              <a:picLocks noChangeAspect="1"/>
            </p:cNvPicPr>
            <p:nvPr/>
          </p:nvPicPr>
          <p:blipFill>
            <a:blip r:embed="rId9">
              <a:extLst/>
            </a:blip>
            <a:srcRect l="10421" t="19378" r="5114" b="5540"/>
            <a:stretch>
              <a:fillRect/>
            </a:stretch>
          </p:blipFill>
          <p:spPr>
            <a:xfrm>
              <a:off x="5669281" y="0"/>
              <a:ext cx="1371605" cy="91440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grpSp>
          <p:nvGrpSpPr>
            <p:cNvPr id="32" name="Group 32"/>
            <p:cNvGrpSpPr/>
            <p:nvPr/>
          </p:nvGrpSpPr>
          <p:grpSpPr>
            <a:xfrm>
              <a:off x="5669280" y="776570"/>
              <a:ext cx="1371607" cy="138499"/>
              <a:chOff x="-2" y="-668"/>
              <a:chExt cx="1371605" cy="138497"/>
            </a:xfrm>
          </p:grpSpPr>
          <p:sp>
            <p:nvSpPr>
              <p:cNvPr id="30" name="Shape 30"/>
              <p:cNvSpPr/>
              <p:nvPr/>
            </p:nvSpPr>
            <p:spPr>
              <a:xfrm>
                <a:off x="-2" y="-1"/>
                <a:ext cx="1371605" cy="137166"/>
              </a:xfrm>
              <a:prstGeom prst="rect">
                <a:avLst/>
              </a:prstGeom>
              <a:solidFill>
                <a:srgbClr val="808080">
                  <a:alpha val="50000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 hangingPunct="0">
                  <a:defRPr>
                    <a:solidFill>
                      <a:srgbClr val="FFFFFF"/>
                    </a:solidFill>
                  </a:defRPr>
                </a:pPr>
                <a:endParaRPr sz="1800" kern="0">
                  <a:solidFill>
                    <a:srgbClr val="FFFFFF"/>
                  </a:solidFill>
                  <a:sym typeface="Calibri"/>
                </a:endParaRPr>
              </a:p>
            </p:txBody>
          </p:sp>
          <p:sp>
            <p:nvSpPr>
              <p:cNvPr id="31" name="Shape 31"/>
              <p:cNvSpPr/>
              <p:nvPr/>
            </p:nvSpPr>
            <p:spPr>
              <a:xfrm>
                <a:off x="-2" y="-668"/>
                <a:ext cx="1371605" cy="138497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0" tIns="0" rIns="0" bIns="0" numCol="1" anchor="ctr">
                <a:spAutoFit/>
              </a:bodyPr>
              <a:lstStyle>
                <a:lvl1pPr algn="ctr" defTabSz="914400">
                  <a:defRPr sz="900">
                    <a:solidFill>
                      <a:srgbClr val="FFFFFF"/>
                    </a:solidFill>
                    <a:latin typeface="Gill Sans MT"/>
                    <a:ea typeface="Gill Sans MT"/>
                    <a:cs typeface="Gill Sans MT"/>
                    <a:sym typeface="Gill Sans MT"/>
                  </a:defRPr>
                </a:lvl1pPr>
              </a:lstStyle>
              <a:p>
                <a:pPr hangingPunct="0"/>
                <a:r>
                  <a:rPr sz="900" kern="0"/>
                  <a:t>RESETTLEMENT</a:t>
                </a:r>
              </a:p>
            </p:txBody>
          </p:sp>
        </p:grpSp>
        <p:grpSp>
          <p:nvGrpSpPr>
            <p:cNvPr id="35" name="Group 35"/>
            <p:cNvGrpSpPr/>
            <p:nvPr/>
          </p:nvGrpSpPr>
          <p:grpSpPr>
            <a:xfrm>
              <a:off x="-3" y="1736691"/>
              <a:ext cx="1371604" cy="138499"/>
              <a:chOff x="-2" y="-668"/>
              <a:chExt cx="1371603" cy="138497"/>
            </a:xfrm>
          </p:grpSpPr>
          <p:sp>
            <p:nvSpPr>
              <p:cNvPr id="33" name="Shape 33"/>
              <p:cNvSpPr/>
              <p:nvPr/>
            </p:nvSpPr>
            <p:spPr>
              <a:xfrm>
                <a:off x="-2" y="-1"/>
                <a:ext cx="1371603" cy="137166"/>
              </a:xfrm>
              <a:prstGeom prst="rect">
                <a:avLst/>
              </a:prstGeom>
              <a:solidFill>
                <a:srgbClr val="808080">
                  <a:alpha val="50000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 hangingPunct="0">
                  <a:defRPr>
                    <a:solidFill>
                      <a:srgbClr val="FFFFFF"/>
                    </a:solidFill>
                  </a:defRPr>
                </a:pPr>
                <a:endParaRPr sz="1800" kern="0">
                  <a:solidFill>
                    <a:srgbClr val="FFFFFF"/>
                  </a:solidFill>
                  <a:sym typeface="Calibri"/>
                </a:endParaRPr>
              </a:p>
            </p:txBody>
          </p:sp>
          <p:sp>
            <p:nvSpPr>
              <p:cNvPr id="34" name="Shape 34"/>
              <p:cNvSpPr/>
              <p:nvPr/>
            </p:nvSpPr>
            <p:spPr>
              <a:xfrm>
                <a:off x="-2" y="-668"/>
                <a:ext cx="1371603" cy="138497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0" tIns="0" rIns="0" bIns="0" numCol="1" anchor="ctr">
                <a:spAutoFit/>
              </a:bodyPr>
              <a:lstStyle>
                <a:lvl1pPr algn="ctr" defTabSz="914400">
                  <a:defRPr sz="900">
                    <a:solidFill>
                      <a:srgbClr val="FFFFFF"/>
                    </a:solidFill>
                    <a:latin typeface="Gill Sans MT"/>
                    <a:ea typeface="Gill Sans MT"/>
                    <a:cs typeface="Gill Sans MT"/>
                    <a:sym typeface="Gill Sans MT"/>
                  </a:defRPr>
                </a:lvl1pPr>
              </a:lstStyle>
              <a:p>
                <a:pPr hangingPunct="0"/>
                <a:r>
                  <a:rPr sz="900" kern="0"/>
                  <a:t>SHELTER</a:t>
                </a:r>
              </a:p>
            </p:txBody>
          </p:sp>
        </p:grpSp>
        <p:grpSp>
          <p:nvGrpSpPr>
            <p:cNvPr id="38" name="Group 38"/>
            <p:cNvGrpSpPr/>
            <p:nvPr/>
          </p:nvGrpSpPr>
          <p:grpSpPr>
            <a:xfrm>
              <a:off x="1417319" y="1736091"/>
              <a:ext cx="1371605" cy="139701"/>
              <a:chOff x="-1" y="0"/>
              <a:chExt cx="1371603" cy="139700"/>
            </a:xfrm>
          </p:grpSpPr>
          <p:sp>
            <p:nvSpPr>
              <p:cNvPr id="36" name="Shape 36"/>
              <p:cNvSpPr/>
              <p:nvPr/>
            </p:nvSpPr>
            <p:spPr>
              <a:xfrm>
                <a:off x="-2" y="1269"/>
                <a:ext cx="1371605" cy="137165"/>
              </a:xfrm>
              <a:prstGeom prst="rect">
                <a:avLst/>
              </a:prstGeom>
              <a:solidFill>
                <a:srgbClr val="808080">
                  <a:alpha val="50000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 hangingPunct="0">
                  <a:defRPr sz="900">
                    <a:solidFill>
                      <a:srgbClr val="FFFFFF"/>
                    </a:solidFill>
                    <a:latin typeface="Gill Sans MT"/>
                    <a:ea typeface="Gill Sans MT"/>
                    <a:cs typeface="Gill Sans MT"/>
                    <a:sym typeface="Gill Sans MT"/>
                  </a:defRPr>
                </a:pPr>
                <a:endParaRPr sz="900" kern="0">
                  <a:solidFill>
                    <a:srgbClr val="FFFFFF"/>
                  </a:solidFill>
                  <a:latin typeface="Gill Sans MT"/>
                  <a:ea typeface="Gill Sans MT"/>
                  <a:cs typeface="Gill Sans MT"/>
                  <a:sym typeface="Gill Sans MT"/>
                </a:endParaRPr>
              </a:p>
            </p:txBody>
          </p:sp>
          <p:sp>
            <p:nvSpPr>
              <p:cNvPr id="37" name="Shape 37"/>
              <p:cNvSpPr/>
              <p:nvPr/>
            </p:nvSpPr>
            <p:spPr>
              <a:xfrm>
                <a:off x="-2" y="-1"/>
                <a:ext cx="1371605" cy="1397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0" tIns="0" rIns="0" bIns="0" numCol="1" anchor="ctr">
                <a:spAutoFit/>
              </a:bodyPr>
              <a:lstStyle>
                <a:lvl1pPr algn="ctr" defTabSz="914400">
                  <a:defRPr sz="900">
                    <a:solidFill>
                      <a:srgbClr val="FFFFFF"/>
                    </a:solidFill>
                  </a:defRPr>
                </a:lvl1pPr>
              </a:lstStyle>
              <a:p>
                <a:pPr hangingPunct="0"/>
                <a:r>
                  <a:rPr sz="900" kern="0">
                    <a:sym typeface="Calibri"/>
                  </a:rPr>
                  <a:t>HEALTH</a:t>
                </a:r>
              </a:p>
            </p:txBody>
          </p:sp>
        </p:grpSp>
        <p:grpSp>
          <p:nvGrpSpPr>
            <p:cNvPr id="41" name="Group 41"/>
            <p:cNvGrpSpPr/>
            <p:nvPr/>
          </p:nvGrpSpPr>
          <p:grpSpPr>
            <a:xfrm>
              <a:off x="2834639" y="1736091"/>
              <a:ext cx="1371605" cy="139701"/>
              <a:chOff x="-1" y="0"/>
              <a:chExt cx="1371603" cy="139700"/>
            </a:xfrm>
          </p:grpSpPr>
          <p:sp>
            <p:nvSpPr>
              <p:cNvPr id="39" name="Shape 39"/>
              <p:cNvSpPr/>
              <p:nvPr/>
            </p:nvSpPr>
            <p:spPr>
              <a:xfrm>
                <a:off x="-2" y="1269"/>
                <a:ext cx="1371605" cy="137165"/>
              </a:xfrm>
              <a:prstGeom prst="rect">
                <a:avLst/>
              </a:prstGeom>
              <a:solidFill>
                <a:srgbClr val="808080">
                  <a:alpha val="50000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 hangingPunct="0">
                  <a:defRPr sz="900">
                    <a:solidFill>
                      <a:srgbClr val="FFFFFF"/>
                    </a:solidFill>
                    <a:latin typeface="Gill Sans MT"/>
                    <a:ea typeface="Gill Sans MT"/>
                    <a:cs typeface="Gill Sans MT"/>
                    <a:sym typeface="Gill Sans MT"/>
                  </a:defRPr>
                </a:pPr>
                <a:endParaRPr sz="900" kern="0">
                  <a:solidFill>
                    <a:srgbClr val="FFFFFF"/>
                  </a:solidFill>
                  <a:latin typeface="Gill Sans MT"/>
                  <a:ea typeface="Gill Sans MT"/>
                  <a:cs typeface="Gill Sans MT"/>
                  <a:sym typeface="Gill Sans MT"/>
                </a:endParaRPr>
              </a:p>
            </p:txBody>
          </p:sp>
          <p:sp>
            <p:nvSpPr>
              <p:cNvPr id="40" name="Shape 40"/>
              <p:cNvSpPr/>
              <p:nvPr/>
            </p:nvSpPr>
            <p:spPr>
              <a:xfrm>
                <a:off x="-2" y="-1"/>
                <a:ext cx="1371605" cy="1397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0" tIns="0" rIns="0" bIns="0" numCol="1" anchor="ctr">
                <a:spAutoFit/>
              </a:bodyPr>
              <a:lstStyle>
                <a:lvl1pPr algn="ctr" defTabSz="914400">
                  <a:defRPr sz="900">
                    <a:solidFill>
                      <a:srgbClr val="FFFFFF"/>
                    </a:solidFill>
                  </a:defRPr>
                </a:lvl1pPr>
              </a:lstStyle>
              <a:p>
                <a:pPr hangingPunct="0"/>
                <a:r>
                  <a:rPr sz="900" kern="0">
                    <a:sym typeface="Calibri"/>
                  </a:rPr>
                  <a:t>PROTECTION</a:t>
                </a:r>
              </a:p>
            </p:txBody>
          </p:sp>
        </p:grpSp>
        <p:grpSp>
          <p:nvGrpSpPr>
            <p:cNvPr id="44" name="Group 44"/>
            <p:cNvGrpSpPr/>
            <p:nvPr/>
          </p:nvGrpSpPr>
          <p:grpSpPr>
            <a:xfrm>
              <a:off x="4251960" y="1736091"/>
              <a:ext cx="1371605" cy="139701"/>
              <a:chOff x="-1" y="0"/>
              <a:chExt cx="1371603" cy="139700"/>
            </a:xfrm>
          </p:grpSpPr>
          <p:sp>
            <p:nvSpPr>
              <p:cNvPr id="42" name="Shape 42"/>
              <p:cNvSpPr/>
              <p:nvPr/>
            </p:nvSpPr>
            <p:spPr>
              <a:xfrm>
                <a:off x="-2" y="1269"/>
                <a:ext cx="1371605" cy="137165"/>
              </a:xfrm>
              <a:prstGeom prst="rect">
                <a:avLst/>
              </a:prstGeom>
              <a:solidFill>
                <a:srgbClr val="808080">
                  <a:alpha val="50000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 hangingPunct="0">
                  <a:defRPr sz="900">
                    <a:solidFill>
                      <a:srgbClr val="FFFFFF"/>
                    </a:solidFill>
                    <a:latin typeface="Gill Sans MT"/>
                    <a:ea typeface="Gill Sans MT"/>
                    <a:cs typeface="Gill Sans MT"/>
                    <a:sym typeface="Gill Sans MT"/>
                  </a:defRPr>
                </a:pPr>
                <a:endParaRPr sz="900" kern="0">
                  <a:solidFill>
                    <a:srgbClr val="FFFFFF"/>
                  </a:solidFill>
                  <a:latin typeface="Gill Sans MT"/>
                  <a:ea typeface="Gill Sans MT"/>
                  <a:cs typeface="Gill Sans MT"/>
                  <a:sym typeface="Gill Sans MT"/>
                </a:endParaRPr>
              </a:p>
            </p:txBody>
          </p:sp>
          <p:sp>
            <p:nvSpPr>
              <p:cNvPr id="43" name="Shape 43"/>
              <p:cNvSpPr/>
              <p:nvPr/>
            </p:nvSpPr>
            <p:spPr>
              <a:xfrm>
                <a:off x="-2" y="-1"/>
                <a:ext cx="1371605" cy="1397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0" tIns="0" rIns="0" bIns="0" numCol="1" anchor="ctr">
                <a:spAutoFit/>
              </a:bodyPr>
              <a:lstStyle>
                <a:lvl1pPr algn="ctr" defTabSz="914400">
                  <a:defRPr sz="900">
                    <a:solidFill>
                      <a:srgbClr val="FFFFFF"/>
                    </a:solidFill>
                  </a:defRPr>
                </a:lvl1pPr>
              </a:lstStyle>
              <a:p>
                <a:pPr hangingPunct="0"/>
                <a:r>
                  <a:rPr sz="900" kern="0">
                    <a:sym typeface="Calibri"/>
                  </a:rPr>
                  <a:t>COUNTER-TRAFFICKING</a:t>
                </a:r>
              </a:p>
            </p:txBody>
          </p:sp>
        </p:grpSp>
        <p:grpSp>
          <p:nvGrpSpPr>
            <p:cNvPr id="47" name="Group 47"/>
            <p:cNvGrpSpPr/>
            <p:nvPr/>
          </p:nvGrpSpPr>
          <p:grpSpPr>
            <a:xfrm>
              <a:off x="5669281" y="1736091"/>
              <a:ext cx="1371605" cy="139701"/>
              <a:chOff x="-1" y="0"/>
              <a:chExt cx="1371603" cy="139700"/>
            </a:xfrm>
          </p:grpSpPr>
          <p:sp>
            <p:nvSpPr>
              <p:cNvPr id="45" name="Shape 45"/>
              <p:cNvSpPr/>
              <p:nvPr/>
            </p:nvSpPr>
            <p:spPr>
              <a:xfrm>
                <a:off x="-2" y="1269"/>
                <a:ext cx="1371605" cy="137165"/>
              </a:xfrm>
              <a:prstGeom prst="rect">
                <a:avLst/>
              </a:prstGeom>
              <a:solidFill>
                <a:srgbClr val="808080">
                  <a:alpha val="50000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 hangingPunct="0">
                  <a:defRPr sz="900">
                    <a:solidFill>
                      <a:srgbClr val="FFFFFF"/>
                    </a:solidFill>
                    <a:latin typeface="Gill Sans MT"/>
                    <a:ea typeface="Gill Sans MT"/>
                    <a:cs typeface="Gill Sans MT"/>
                    <a:sym typeface="Gill Sans MT"/>
                  </a:defRPr>
                </a:pPr>
                <a:endParaRPr sz="900" kern="0">
                  <a:solidFill>
                    <a:srgbClr val="FFFFFF"/>
                  </a:solidFill>
                  <a:latin typeface="Gill Sans MT"/>
                  <a:ea typeface="Gill Sans MT"/>
                  <a:cs typeface="Gill Sans MT"/>
                  <a:sym typeface="Gill Sans MT"/>
                </a:endParaRPr>
              </a:p>
            </p:txBody>
          </p:sp>
          <p:sp>
            <p:nvSpPr>
              <p:cNvPr id="46" name="Shape 46"/>
              <p:cNvSpPr/>
              <p:nvPr/>
            </p:nvSpPr>
            <p:spPr>
              <a:xfrm>
                <a:off x="-2" y="-1"/>
                <a:ext cx="1371605" cy="1397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0" tIns="0" rIns="0" bIns="0" numCol="1" anchor="ctr">
                <a:spAutoFit/>
              </a:bodyPr>
              <a:lstStyle>
                <a:lvl1pPr algn="ctr" defTabSz="914400">
                  <a:defRPr sz="900">
                    <a:solidFill>
                      <a:srgbClr val="FFFFFF"/>
                    </a:solidFill>
                  </a:defRPr>
                </a:lvl1pPr>
              </a:lstStyle>
              <a:p>
                <a:pPr hangingPunct="0"/>
                <a:r>
                  <a:rPr sz="900" kern="0">
                    <a:sym typeface="Calibri"/>
                  </a:rPr>
                  <a:t>DIALOGUE</a:t>
                </a:r>
              </a:p>
            </p:txBody>
          </p:sp>
        </p:grpSp>
      </p:grpSp>
      <p:sp>
        <p:nvSpPr>
          <p:cNvPr id="49" name="Shape 49"/>
          <p:cNvSpPr>
            <a:spLocks noGrp="1"/>
          </p:cNvSpPr>
          <p:nvPr>
            <p:ph type="title"/>
          </p:nvPr>
        </p:nvSpPr>
        <p:spPr>
          <a:xfrm>
            <a:off x="914400" y="1371600"/>
            <a:ext cx="10363200" cy="1371600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50" name="Shape 50"/>
          <p:cNvSpPr>
            <a:spLocks noGrp="1"/>
          </p:cNvSpPr>
          <p:nvPr>
            <p:ph type="body" sz="quarter" idx="1"/>
          </p:nvPr>
        </p:nvSpPr>
        <p:spPr>
          <a:xfrm>
            <a:off x="1524000" y="2971800"/>
            <a:ext cx="9144000" cy="1097281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500"/>
              </a:spcBef>
              <a:buSzTx/>
              <a:buFontTx/>
              <a:buNone/>
              <a:defRPr sz="2400">
                <a:solidFill>
                  <a:srgbClr val="808080"/>
                </a:solidFill>
              </a:defRPr>
            </a:lvl1pPr>
            <a:lvl2pPr marL="0" indent="0" algn="ctr">
              <a:spcBef>
                <a:spcPts val="500"/>
              </a:spcBef>
              <a:buSzTx/>
              <a:buFontTx/>
              <a:buNone/>
              <a:defRPr sz="2400">
                <a:solidFill>
                  <a:srgbClr val="808080"/>
                </a:solidFill>
              </a:defRPr>
            </a:lvl2pPr>
            <a:lvl3pPr marL="0" indent="0" algn="ctr">
              <a:spcBef>
                <a:spcPts val="500"/>
              </a:spcBef>
              <a:buSzTx/>
              <a:buFontTx/>
              <a:buNone/>
              <a:defRPr sz="2400">
                <a:solidFill>
                  <a:srgbClr val="808080"/>
                </a:solidFill>
              </a:defRPr>
            </a:lvl3pPr>
            <a:lvl4pPr marL="0" indent="0" algn="ctr">
              <a:spcBef>
                <a:spcPts val="500"/>
              </a:spcBef>
              <a:buSzTx/>
              <a:buFontTx/>
              <a:buNone/>
              <a:defRPr sz="2400">
                <a:solidFill>
                  <a:srgbClr val="808080"/>
                </a:solidFill>
              </a:defRPr>
            </a:lvl4pPr>
            <a:lvl5pPr marL="0" indent="0" algn="ctr">
              <a:spcBef>
                <a:spcPts val="500"/>
              </a:spcBef>
              <a:buSzTx/>
              <a:buFontTx/>
              <a:buNone/>
              <a:defRPr sz="2400">
                <a:solidFill>
                  <a:srgbClr val="808080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1" name="Shape 5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xmlns="" val="238244059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>
            <a:spLocks noGrp="1"/>
          </p:cNvSpPr>
          <p:nvPr>
            <p:ph type="title"/>
          </p:nvPr>
        </p:nvSpPr>
        <p:spPr>
          <a:xfrm>
            <a:off x="8839200" y="274639"/>
            <a:ext cx="2743200" cy="5851527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40" name="Shape 140"/>
          <p:cNvSpPr>
            <a:spLocks noGrp="1"/>
          </p:cNvSpPr>
          <p:nvPr>
            <p:ph type="body" idx="1"/>
          </p:nvPr>
        </p:nvSpPr>
        <p:spPr>
          <a:xfrm>
            <a:off x="609600" y="274639"/>
            <a:ext cx="8026400" cy="5851527"/>
          </a:xfrm>
          <a:prstGeom prst="rect">
            <a:avLst/>
          </a:prstGeom>
        </p:spPr>
        <p:txBody>
          <a:bodyPr/>
          <a:lstStyle>
            <a:lvl1pPr marL="342900" indent="-342900"/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41" name="Shape 14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xmlns="" val="282611093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hape 148"/>
          <p:cNvSpPr>
            <a:spLocks noGrp="1"/>
          </p:cNvSpPr>
          <p:nvPr>
            <p:ph type="title"/>
          </p:nvPr>
        </p:nvSpPr>
        <p:spPr>
          <a:xfrm>
            <a:off x="839142" y="365125"/>
            <a:ext cx="10515601" cy="1325564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49" name="Shape 149"/>
          <p:cNvSpPr>
            <a:spLocks noGrp="1"/>
          </p:cNvSpPr>
          <p:nvPr>
            <p:ph type="body" sz="half" idx="1"/>
          </p:nvPr>
        </p:nvSpPr>
        <p:spPr>
          <a:xfrm>
            <a:off x="839142" y="1825625"/>
            <a:ext cx="5166549" cy="4351338"/>
          </a:xfrm>
          <a:prstGeom prst="rect">
            <a:avLst/>
          </a:prstGeom>
        </p:spPr>
        <p:txBody>
          <a:bodyPr/>
          <a:lstStyle>
            <a:lvl1pPr marL="342900" indent="-342900"/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50" name="Shape 15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xmlns="" val="38842502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Shape 5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9" name="Shape 59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0" name="Shape 6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05534" y="-7238"/>
            <a:ext cx="2086466" cy="1163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2005463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67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1" cy="1362075"/>
          </a:xfrm>
          <a:prstGeom prst="rect">
            <a:avLst/>
          </a:prstGeom>
        </p:spPr>
        <p:txBody>
          <a:bodyPr anchor="t"/>
          <a:lstStyle>
            <a:lvl1pPr algn="l">
              <a:defRPr b="1" cap="all"/>
            </a:lvl1pPr>
          </a:lstStyle>
          <a:p>
            <a:r>
              <a:t>Title Text</a:t>
            </a:r>
          </a:p>
        </p:txBody>
      </p:sp>
      <p:sp>
        <p:nvSpPr>
          <p:cNvPr id="68" name="Shape 68"/>
          <p:cNvSpPr>
            <a:spLocks noGrp="1"/>
          </p:cNvSpPr>
          <p:nvPr>
            <p:ph type="body" sz="quarter" idx="1"/>
          </p:nvPr>
        </p:nvSpPr>
        <p:spPr>
          <a:xfrm>
            <a:off x="963084" y="2906713"/>
            <a:ext cx="10363201" cy="1500190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400"/>
              </a:spcBef>
              <a:buSzTx/>
              <a:buFontTx/>
              <a:buNone/>
              <a:defRPr sz="2000">
                <a:solidFill>
                  <a:srgbClr val="808080"/>
                </a:solidFill>
              </a:defRPr>
            </a:lvl1pPr>
            <a:lvl2pPr marL="0" indent="0">
              <a:spcBef>
                <a:spcPts val="400"/>
              </a:spcBef>
              <a:buSzTx/>
              <a:buFontTx/>
              <a:buNone/>
              <a:defRPr sz="2000">
                <a:solidFill>
                  <a:srgbClr val="808080"/>
                </a:solidFill>
              </a:defRPr>
            </a:lvl2pPr>
            <a:lvl3pPr marL="0" indent="0">
              <a:spcBef>
                <a:spcPts val="400"/>
              </a:spcBef>
              <a:buSzTx/>
              <a:buFontTx/>
              <a:buNone/>
              <a:defRPr sz="2000">
                <a:solidFill>
                  <a:srgbClr val="808080"/>
                </a:solidFill>
              </a:defRPr>
            </a:lvl3pPr>
            <a:lvl4pPr marL="0" indent="0">
              <a:spcBef>
                <a:spcPts val="400"/>
              </a:spcBef>
              <a:buSzTx/>
              <a:buFontTx/>
              <a:buNone/>
              <a:defRPr sz="2000">
                <a:solidFill>
                  <a:srgbClr val="808080"/>
                </a:solidFill>
              </a:defRPr>
            </a:lvl4pPr>
            <a:lvl5pPr marL="0" indent="0">
              <a:spcBef>
                <a:spcPts val="400"/>
              </a:spcBef>
              <a:buSzTx/>
              <a:buFontTx/>
              <a:buNone/>
              <a:defRPr sz="2000">
                <a:solidFill>
                  <a:srgbClr val="808080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9" name="Shape 6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xmlns="" val="165462394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Shape 7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77" name="Shape 77"/>
          <p:cNvSpPr>
            <a:spLocks noGrp="1"/>
          </p:cNvSpPr>
          <p:nvPr>
            <p:ph type="body" sz="half" idx="1"/>
          </p:nvPr>
        </p:nvSpPr>
        <p:spPr>
          <a:xfrm>
            <a:off x="609600" y="1371600"/>
            <a:ext cx="5384800" cy="4754880"/>
          </a:xfrm>
          <a:prstGeom prst="rect">
            <a:avLst/>
          </a:prstGeom>
        </p:spPr>
        <p:txBody>
          <a:bodyPr/>
          <a:lstStyle>
            <a:lvl1pPr marL="342900" indent="-342900"/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8" name="Shape 7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xmlns="" val="28162241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86" name="Shape 86"/>
          <p:cNvSpPr>
            <a:spLocks noGrp="1"/>
          </p:cNvSpPr>
          <p:nvPr>
            <p:ph type="body" sz="quarter" idx="1"/>
          </p:nvPr>
        </p:nvSpPr>
        <p:spPr>
          <a:xfrm>
            <a:off x="609600" y="1371601"/>
            <a:ext cx="5386917" cy="639763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buSzTx/>
              <a:buFontTx/>
              <a:buNone/>
              <a:defRPr sz="2400" b="1">
                <a:solidFill>
                  <a:srgbClr val="0039A6"/>
                </a:solidFill>
              </a:defRPr>
            </a:lvl1pPr>
            <a:lvl2pPr marL="0" indent="0">
              <a:spcBef>
                <a:spcPts val="500"/>
              </a:spcBef>
              <a:buSzTx/>
              <a:buFontTx/>
              <a:buNone/>
              <a:defRPr sz="2400" b="1">
                <a:solidFill>
                  <a:srgbClr val="0039A6"/>
                </a:solidFill>
              </a:defRPr>
            </a:lvl2pPr>
            <a:lvl3pPr marL="0" indent="0">
              <a:spcBef>
                <a:spcPts val="500"/>
              </a:spcBef>
              <a:buSzTx/>
              <a:buFontTx/>
              <a:buNone/>
              <a:defRPr sz="2400" b="1">
                <a:solidFill>
                  <a:srgbClr val="0039A6"/>
                </a:solidFill>
              </a:defRPr>
            </a:lvl3pPr>
            <a:lvl4pPr marL="0" indent="0">
              <a:spcBef>
                <a:spcPts val="500"/>
              </a:spcBef>
              <a:buSzTx/>
              <a:buFontTx/>
              <a:buNone/>
              <a:defRPr sz="2400" b="1">
                <a:solidFill>
                  <a:srgbClr val="0039A6"/>
                </a:solidFill>
              </a:defRPr>
            </a:lvl4pPr>
            <a:lvl5pPr marL="0" indent="0">
              <a:spcBef>
                <a:spcPts val="500"/>
              </a:spcBef>
              <a:buSzTx/>
              <a:buFontTx/>
              <a:buNone/>
              <a:defRPr sz="2400" b="1">
                <a:solidFill>
                  <a:srgbClr val="0039A6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7" name="Shape 87"/>
          <p:cNvSpPr>
            <a:spLocks noGrp="1"/>
          </p:cNvSpPr>
          <p:nvPr>
            <p:ph type="body" sz="quarter" idx="13"/>
          </p:nvPr>
        </p:nvSpPr>
        <p:spPr>
          <a:xfrm>
            <a:off x="6193368" y="1371599"/>
            <a:ext cx="5389033" cy="639766"/>
          </a:xfrm>
          <a:prstGeom prst="rect">
            <a:avLst/>
          </a:prstGeom>
        </p:spPr>
        <p:txBody>
          <a:bodyPr anchor="b"/>
          <a:lstStyle/>
          <a:p>
            <a:endParaRPr/>
          </a:p>
        </p:txBody>
      </p:sp>
      <p:sp>
        <p:nvSpPr>
          <p:cNvPr id="88" name="Shape 8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xmlns="" val="308603416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Shape 95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96" name="Shape 9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xmlns="" val="289950101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8" cy="1162050"/>
          </a:xfrm>
          <a:prstGeom prst="rect">
            <a:avLst/>
          </a:prstGeom>
        </p:spPr>
        <p:txBody>
          <a:bodyPr/>
          <a:lstStyle>
            <a:lvl1pPr algn="l">
              <a:defRPr sz="2000" b="1"/>
            </a:lvl1pPr>
          </a:lstStyle>
          <a:p>
            <a:r>
              <a:t>Title Text</a:t>
            </a:r>
          </a:p>
        </p:txBody>
      </p:sp>
      <p:sp>
        <p:nvSpPr>
          <p:cNvPr id="111" name="Shape 111"/>
          <p:cNvSpPr>
            <a:spLocks noGrp="1"/>
          </p:cNvSpPr>
          <p:nvPr>
            <p:ph type="body" idx="1"/>
          </p:nvPr>
        </p:nvSpPr>
        <p:spPr>
          <a:xfrm>
            <a:off x="4766733" y="273051"/>
            <a:ext cx="6815667" cy="5853113"/>
          </a:xfrm>
          <a:prstGeom prst="rect">
            <a:avLst/>
          </a:prstGeom>
        </p:spPr>
        <p:txBody>
          <a:bodyPr/>
          <a:lstStyle>
            <a:lvl1pPr marL="342900" indent="-342900"/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12" name="Shape 112"/>
          <p:cNvSpPr>
            <a:spLocks noGrp="1"/>
          </p:cNvSpPr>
          <p:nvPr>
            <p:ph type="body" sz="half" idx="13"/>
          </p:nvPr>
        </p:nvSpPr>
        <p:spPr>
          <a:xfrm>
            <a:off x="609598" y="1435101"/>
            <a:ext cx="4011089" cy="4691063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3" name="Shape 11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xmlns="" val="237686302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20"/>
          <p:cNvSpPr>
            <a:spLocks noGrp="1"/>
          </p:cNvSpPr>
          <p:nvPr>
            <p:ph type="title"/>
          </p:nvPr>
        </p:nvSpPr>
        <p:spPr>
          <a:xfrm>
            <a:off x="2389718" y="4800600"/>
            <a:ext cx="7315204" cy="566738"/>
          </a:xfrm>
          <a:prstGeom prst="rect">
            <a:avLst/>
          </a:prstGeom>
        </p:spPr>
        <p:txBody>
          <a:bodyPr/>
          <a:lstStyle>
            <a:lvl1pPr algn="l">
              <a:defRPr sz="2000" b="1"/>
            </a:lvl1pPr>
          </a:lstStyle>
          <a:p>
            <a:r>
              <a:t>Title Text</a:t>
            </a:r>
          </a:p>
        </p:txBody>
      </p:sp>
      <p:sp>
        <p:nvSpPr>
          <p:cNvPr id="121" name="Shape 121"/>
          <p:cNvSpPr>
            <a:spLocks noGrp="1"/>
          </p:cNvSpPr>
          <p:nvPr>
            <p:ph type="pic" sz="half" idx="13"/>
          </p:nvPr>
        </p:nvSpPr>
        <p:spPr>
          <a:xfrm>
            <a:off x="2389718" y="612775"/>
            <a:ext cx="7315204" cy="41148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2" name="Shape 122"/>
          <p:cNvSpPr>
            <a:spLocks noGrp="1"/>
          </p:cNvSpPr>
          <p:nvPr>
            <p:ph type="body" sz="quarter" idx="1"/>
          </p:nvPr>
        </p:nvSpPr>
        <p:spPr>
          <a:xfrm>
            <a:off x="2389718" y="5367338"/>
            <a:ext cx="7315204" cy="804865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SzTx/>
              <a:buFontTx/>
              <a:buNone/>
              <a:defRPr sz="1400"/>
            </a:lvl1pPr>
            <a:lvl2pPr marL="0" indent="0">
              <a:spcBef>
                <a:spcPts val="300"/>
              </a:spcBef>
              <a:buSzTx/>
              <a:buFontTx/>
              <a:buNone/>
              <a:defRPr sz="1400"/>
            </a:lvl2pPr>
            <a:lvl3pPr marL="0" indent="0">
              <a:spcBef>
                <a:spcPts val="300"/>
              </a:spcBef>
              <a:buSzTx/>
              <a:buFontTx/>
              <a:buNone/>
              <a:defRPr sz="1400"/>
            </a:lvl3pPr>
            <a:lvl4pPr marL="0" indent="0">
              <a:spcBef>
                <a:spcPts val="300"/>
              </a:spcBef>
              <a:buSzTx/>
              <a:buFontTx/>
              <a:buNone/>
              <a:defRPr sz="1400"/>
            </a:lvl4pPr>
            <a:lvl5pPr marL="0" indent="0">
              <a:spcBef>
                <a:spcPts val="300"/>
              </a:spcBef>
              <a:buSzTx/>
              <a:buFontTx/>
              <a:buNone/>
              <a:defRPr sz="1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23" name="Shape 12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xmlns="" val="13090741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Shape 130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31" name="Shape 131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 marL="342900" indent="-342900"/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2" name="Shape 13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xmlns="" val="147688453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.png"/>
          <p:cNvPicPr>
            <a:picLocks noChangeAspect="1"/>
          </p:cNvPicPr>
          <p:nvPr/>
        </p:nvPicPr>
        <p:blipFill>
          <a:blip r:embed="rId13">
            <a:extLst/>
          </a:blip>
          <a:stretch>
            <a:fillRect/>
          </a:stretch>
        </p:blipFill>
        <p:spPr>
          <a:xfrm>
            <a:off x="3" y="6391762"/>
            <a:ext cx="12191996" cy="466239"/>
          </a:xfrm>
          <a:prstGeom prst="rect">
            <a:avLst/>
          </a:prstGeom>
          <a:ln w="12700">
            <a:miter lim="400000"/>
          </a:ln>
        </p:spPr>
      </p:pic>
      <p:pic>
        <p:nvPicPr>
          <p:cNvPr id="3" name="image2.png"/>
          <p:cNvPicPr>
            <a:picLocks noChangeAspect="1"/>
          </p:cNvPicPr>
          <p:nvPr/>
        </p:nvPicPr>
        <p:blipFill>
          <a:blip r:embed="rId14">
            <a:extLst/>
          </a:blip>
          <a:stretch>
            <a:fillRect/>
          </a:stretch>
        </p:blipFill>
        <p:spPr>
          <a:xfrm>
            <a:off x="11" y="0"/>
            <a:ext cx="12191987" cy="1142998"/>
          </a:xfrm>
          <a:prstGeom prst="rect">
            <a:avLst/>
          </a:prstGeom>
          <a:ln w="12700">
            <a:miter lim="400000"/>
          </a:ln>
        </p:spPr>
      </p:pic>
      <p:sp>
        <p:nvSpPr>
          <p:cNvPr id="4" name="Shape 4"/>
          <p:cNvSpPr/>
          <p:nvPr/>
        </p:nvSpPr>
        <p:spPr>
          <a:xfrm>
            <a:off x="0" y="6356350"/>
            <a:ext cx="12192000" cy="27432"/>
          </a:xfrm>
          <a:prstGeom prst="rect">
            <a:avLst/>
          </a:prstGeom>
          <a:solidFill>
            <a:schemeClr val="accent2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 hangingPunct="0">
              <a:defRPr>
                <a:solidFill>
                  <a:srgbClr val="FFFFFF"/>
                </a:solidFill>
              </a:defRPr>
            </a:pPr>
            <a:endParaRPr sz="1800" kern="0">
              <a:solidFill>
                <a:srgbClr val="FFFFFF"/>
              </a:solidFill>
              <a:sym typeface="Calibri"/>
            </a:endParaRPr>
          </a:p>
        </p:txBody>
      </p:sp>
      <p:pic>
        <p:nvPicPr>
          <p:cNvPr id="5" name="image3.png"/>
          <p:cNvPicPr>
            <a:picLocks noChangeAspect="1"/>
          </p:cNvPicPr>
          <p:nvPr/>
        </p:nvPicPr>
        <p:blipFill>
          <a:blip r:embed="rId15">
            <a:extLst/>
          </a:blip>
          <a:stretch>
            <a:fillRect/>
          </a:stretch>
        </p:blipFill>
        <p:spPr>
          <a:xfrm>
            <a:off x="10805958" y="95203"/>
            <a:ext cx="1264124" cy="548642"/>
          </a:xfrm>
          <a:prstGeom prst="rect">
            <a:avLst/>
          </a:prstGeom>
          <a:ln w="12700">
            <a:miter lim="400000"/>
          </a:ln>
        </p:spPr>
      </p:pic>
      <p:sp>
        <p:nvSpPr>
          <p:cNvPr id="6" name="Shape 6"/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1143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8" tIns="45718" rIns="45718" bIns="45718" anchor="b">
            <a:normAutofit/>
          </a:bodyPr>
          <a:lstStyle/>
          <a:p>
            <a:r>
              <a:t>Title Text</a:t>
            </a:r>
          </a:p>
        </p:txBody>
      </p:sp>
      <p:sp>
        <p:nvSpPr>
          <p:cNvPr id="7" name="Shape 7"/>
          <p:cNvSpPr>
            <a:spLocks noGrp="1"/>
          </p:cNvSpPr>
          <p:nvPr>
            <p:ph type="body" idx="1"/>
          </p:nvPr>
        </p:nvSpPr>
        <p:spPr>
          <a:xfrm>
            <a:off x="609600" y="1371599"/>
            <a:ext cx="10972800" cy="475488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8" tIns="45718" rIns="45718" bIns="45718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" name="Shape 8"/>
          <p:cNvSpPr>
            <a:spLocks noGrp="1"/>
          </p:cNvSpPr>
          <p:nvPr>
            <p:ph type="sldNum" sz="quarter" idx="2"/>
          </p:nvPr>
        </p:nvSpPr>
        <p:spPr>
          <a:xfrm>
            <a:off x="11307331" y="6400416"/>
            <a:ext cx="275071" cy="276995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 defTabSz="914400">
              <a:defRPr sz="1200">
                <a:solidFill>
                  <a:srgbClr val="0039A6"/>
                </a:solidFill>
              </a:defRPr>
            </a:lvl1pPr>
          </a:lstStyle>
          <a:p>
            <a:pPr hangingPunct="0"/>
            <a:fld id="{86CB4B4D-7CA3-9044-876B-883B54F8677D}" type="slidenum">
              <a:rPr kern="0">
                <a:sym typeface="Calibri"/>
              </a:rPr>
              <a:pPr hangingPunct="0"/>
              <a:t>‹#›</a:t>
            </a:fld>
            <a:endParaRPr kern="0"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485447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000" b="0" i="0" u="none" strike="noStrike" cap="none" spc="0" baseline="0">
          <a:ln>
            <a:noFill/>
          </a:ln>
          <a:solidFill>
            <a:srgbClr val="0039A6"/>
          </a:solidFill>
          <a:uFillTx/>
          <a:latin typeface="Gill Sans MT"/>
          <a:ea typeface="Gill Sans MT"/>
          <a:cs typeface="Gill Sans MT"/>
          <a:sym typeface="Gill Sans MT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000" b="0" i="0" u="none" strike="noStrike" cap="none" spc="0" baseline="0">
          <a:ln>
            <a:noFill/>
          </a:ln>
          <a:solidFill>
            <a:srgbClr val="0039A6"/>
          </a:solidFill>
          <a:uFillTx/>
          <a:latin typeface="Gill Sans MT"/>
          <a:ea typeface="Gill Sans MT"/>
          <a:cs typeface="Gill Sans MT"/>
          <a:sym typeface="Gill Sans MT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000" b="0" i="0" u="none" strike="noStrike" cap="none" spc="0" baseline="0">
          <a:ln>
            <a:noFill/>
          </a:ln>
          <a:solidFill>
            <a:srgbClr val="0039A6"/>
          </a:solidFill>
          <a:uFillTx/>
          <a:latin typeface="Gill Sans MT"/>
          <a:ea typeface="Gill Sans MT"/>
          <a:cs typeface="Gill Sans MT"/>
          <a:sym typeface="Gill Sans MT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000" b="0" i="0" u="none" strike="noStrike" cap="none" spc="0" baseline="0">
          <a:ln>
            <a:noFill/>
          </a:ln>
          <a:solidFill>
            <a:srgbClr val="0039A6"/>
          </a:solidFill>
          <a:uFillTx/>
          <a:latin typeface="Gill Sans MT"/>
          <a:ea typeface="Gill Sans MT"/>
          <a:cs typeface="Gill Sans MT"/>
          <a:sym typeface="Gill Sans MT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000" b="0" i="0" u="none" strike="noStrike" cap="none" spc="0" baseline="0">
          <a:ln>
            <a:noFill/>
          </a:ln>
          <a:solidFill>
            <a:srgbClr val="0039A6"/>
          </a:solidFill>
          <a:uFillTx/>
          <a:latin typeface="Gill Sans MT"/>
          <a:ea typeface="Gill Sans MT"/>
          <a:cs typeface="Gill Sans MT"/>
          <a:sym typeface="Gill Sans MT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000" b="0" i="0" u="none" strike="noStrike" cap="none" spc="0" baseline="0">
          <a:ln>
            <a:noFill/>
          </a:ln>
          <a:solidFill>
            <a:srgbClr val="0039A6"/>
          </a:solidFill>
          <a:uFillTx/>
          <a:latin typeface="Gill Sans MT"/>
          <a:ea typeface="Gill Sans MT"/>
          <a:cs typeface="Gill Sans MT"/>
          <a:sym typeface="Gill Sans MT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000" b="0" i="0" u="none" strike="noStrike" cap="none" spc="0" baseline="0">
          <a:ln>
            <a:noFill/>
          </a:ln>
          <a:solidFill>
            <a:srgbClr val="0039A6"/>
          </a:solidFill>
          <a:uFillTx/>
          <a:latin typeface="Gill Sans MT"/>
          <a:ea typeface="Gill Sans MT"/>
          <a:cs typeface="Gill Sans MT"/>
          <a:sym typeface="Gill Sans MT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000" b="0" i="0" u="none" strike="noStrike" cap="none" spc="0" baseline="0">
          <a:ln>
            <a:noFill/>
          </a:ln>
          <a:solidFill>
            <a:srgbClr val="0039A6"/>
          </a:solidFill>
          <a:uFillTx/>
          <a:latin typeface="Gill Sans MT"/>
          <a:ea typeface="Gill Sans MT"/>
          <a:cs typeface="Gill Sans MT"/>
          <a:sym typeface="Gill Sans MT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000" b="0" i="0" u="none" strike="noStrike" cap="none" spc="0" baseline="0">
          <a:ln>
            <a:noFill/>
          </a:ln>
          <a:solidFill>
            <a:srgbClr val="0039A6"/>
          </a:solidFill>
          <a:uFillTx/>
          <a:latin typeface="Gill Sans MT"/>
          <a:ea typeface="Gill Sans MT"/>
          <a:cs typeface="Gill Sans MT"/>
          <a:sym typeface="Gill Sans MT"/>
        </a:defRPr>
      </a:lvl9pPr>
    </p:titleStyle>
    <p:bodyStyle>
      <a:lvl1pPr marL="514350" marR="0" indent="-514350" algn="l" defTabSz="914400" rtl="0" latinLnBrk="0">
        <a:lnSpc>
          <a:spcPct val="100000"/>
        </a:lnSpc>
        <a:spcBef>
          <a:spcPts val="600"/>
        </a:spcBef>
        <a:spcAft>
          <a:spcPts val="0"/>
        </a:spcAft>
        <a:buClrTx/>
        <a:buSzPct val="100000"/>
        <a:buFont typeface="Wingdings"/>
        <a:buChar char="▪"/>
        <a:tabLst/>
        <a:defRPr sz="2800" b="0" i="0" u="none" strike="noStrike" cap="none" spc="0" baseline="0">
          <a:ln>
            <a:noFill/>
          </a:ln>
          <a:solidFill>
            <a:schemeClr val="accent2"/>
          </a:solidFill>
          <a:uFillTx/>
          <a:latin typeface="+mn-lt"/>
          <a:ea typeface="+mn-ea"/>
          <a:cs typeface="+mn-cs"/>
          <a:sym typeface="Calibri"/>
        </a:defRPr>
      </a:lvl1pPr>
      <a:lvl2pPr marL="790575" marR="0" indent="-333375" algn="l" defTabSz="914400" rtl="0" latinLnBrk="0">
        <a:lnSpc>
          <a:spcPct val="100000"/>
        </a:lnSpc>
        <a:spcBef>
          <a:spcPts val="600"/>
        </a:spcBef>
        <a:spcAft>
          <a:spcPts val="0"/>
        </a:spcAft>
        <a:buClrTx/>
        <a:buSzPct val="100000"/>
        <a:buFont typeface="Wingdings"/>
        <a:buChar char="–"/>
        <a:tabLst/>
        <a:defRPr sz="2800" b="0" i="0" u="none" strike="noStrike" cap="none" spc="0" baseline="0">
          <a:ln>
            <a:noFill/>
          </a:ln>
          <a:solidFill>
            <a:schemeClr val="accent2"/>
          </a:solidFill>
          <a:uFillTx/>
          <a:latin typeface="+mn-lt"/>
          <a:ea typeface="+mn-ea"/>
          <a:cs typeface="+mn-cs"/>
          <a:sym typeface="Calibri"/>
        </a:defRPr>
      </a:lvl2pPr>
      <a:lvl3pPr marL="1205345" marR="0" indent="-290945" algn="l" defTabSz="914400" rtl="0" latinLnBrk="0">
        <a:lnSpc>
          <a:spcPct val="100000"/>
        </a:lnSpc>
        <a:spcBef>
          <a:spcPts val="600"/>
        </a:spcBef>
        <a:spcAft>
          <a:spcPts val="0"/>
        </a:spcAft>
        <a:buClrTx/>
        <a:buSzPct val="100000"/>
        <a:buFont typeface="Wingdings"/>
        <a:buChar char="•"/>
        <a:tabLst/>
        <a:defRPr sz="2800" b="0" i="0" u="none" strike="noStrike" cap="none" spc="0" baseline="0">
          <a:ln>
            <a:noFill/>
          </a:ln>
          <a:solidFill>
            <a:schemeClr val="accent2"/>
          </a:solidFill>
          <a:uFillTx/>
          <a:latin typeface="+mn-lt"/>
          <a:ea typeface="+mn-ea"/>
          <a:cs typeface="+mn-cs"/>
          <a:sym typeface="Calibri"/>
        </a:defRPr>
      </a:lvl3pPr>
      <a:lvl4pPr marL="1691638" marR="0" indent="-320038" algn="l" defTabSz="914400" rtl="0" latinLnBrk="0">
        <a:lnSpc>
          <a:spcPct val="100000"/>
        </a:lnSpc>
        <a:spcBef>
          <a:spcPts val="600"/>
        </a:spcBef>
        <a:spcAft>
          <a:spcPts val="0"/>
        </a:spcAft>
        <a:buClrTx/>
        <a:buSzPct val="100000"/>
        <a:buFont typeface="Wingdings"/>
        <a:buChar char="–"/>
        <a:tabLst/>
        <a:defRPr sz="2800" b="0" i="0" u="none" strike="noStrike" cap="none" spc="0" baseline="0">
          <a:ln>
            <a:noFill/>
          </a:ln>
          <a:solidFill>
            <a:schemeClr val="accent2"/>
          </a:solidFill>
          <a:uFillTx/>
          <a:latin typeface="+mn-lt"/>
          <a:ea typeface="+mn-ea"/>
          <a:cs typeface="+mn-cs"/>
          <a:sym typeface="Calibri"/>
        </a:defRPr>
      </a:lvl4pPr>
      <a:lvl5pPr marL="2184400" marR="0" indent="-355600" algn="l" defTabSz="914400" rtl="0" latinLnBrk="0">
        <a:lnSpc>
          <a:spcPct val="100000"/>
        </a:lnSpc>
        <a:spcBef>
          <a:spcPts val="600"/>
        </a:spcBef>
        <a:spcAft>
          <a:spcPts val="0"/>
        </a:spcAft>
        <a:buClrTx/>
        <a:buSzPct val="100000"/>
        <a:buFont typeface="Wingdings"/>
        <a:buChar char="»"/>
        <a:tabLst/>
        <a:defRPr sz="2800" b="0" i="0" u="none" strike="noStrike" cap="none" spc="0" baseline="0">
          <a:ln>
            <a:noFill/>
          </a:ln>
          <a:solidFill>
            <a:schemeClr val="accent2"/>
          </a:solidFill>
          <a:uFillTx/>
          <a:latin typeface="+mn-lt"/>
          <a:ea typeface="+mn-ea"/>
          <a:cs typeface="+mn-cs"/>
          <a:sym typeface="Calibri"/>
        </a:defRPr>
      </a:lvl5pPr>
      <a:lvl6pPr marL="2606038" marR="0" indent="-320038" algn="l" defTabSz="914400" rtl="0" latinLnBrk="0">
        <a:lnSpc>
          <a:spcPct val="100000"/>
        </a:lnSpc>
        <a:spcBef>
          <a:spcPts val="600"/>
        </a:spcBef>
        <a:spcAft>
          <a:spcPts val="0"/>
        </a:spcAft>
        <a:buClrTx/>
        <a:buSzPct val="100000"/>
        <a:buFont typeface="Wingdings"/>
        <a:buChar char="•"/>
        <a:tabLst/>
        <a:defRPr sz="2800" b="0" i="0" u="none" strike="noStrike" cap="none" spc="0" baseline="0">
          <a:ln>
            <a:noFill/>
          </a:ln>
          <a:solidFill>
            <a:schemeClr val="accent2"/>
          </a:solidFill>
          <a:uFillTx/>
          <a:latin typeface="+mn-lt"/>
          <a:ea typeface="+mn-ea"/>
          <a:cs typeface="+mn-cs"/>
          <a:sym typeface="Calibri"/>
        </a:defRPr>
      </a:lvl6pPr>
      <a:lvl7pPr marL="3063238" marR="0" indent="-320038" algn="l" defTabSz="914400" rtl="0" latinLnBrk="0">
        <a:lnSpc>
          <a:spcPct val="100000"/>
        </a:lnSpc>
        <a:spcBef>
          <a:spcPts val="600"/>
        </a:spcBef>
        <a:spcAft>
          <a:spcPts val="0"/>
        </a:spcAft>
        <a:buClrTx/>
        <a:buSzPct val="100000"/>
        <a:buFont typeface="Wingdings"/>
        <a:buChar char="•"/>
        <a:tabLst/>
        <a:defRPr sz="2800" b="0" i="0" u="none" strike="noStrike" cap="none" spc="0" baseline="0">
          <a:ln>
            <a:noFill/>
          </a:ln>
          <a:solidFill>
            <a:schemeClr val="accent2"/>
          </a:solidFill>
          <a:uFillTx/>
          <a:latin typeface="+mn-lt"/>
          <a:ea typeface="+mn-ea"/>
          <a:cs typeface="+mn-cs"/>
          <a:sym typeface="Calibri"/>
        </a:defRPr>
      </a:lvl7pPr>
      <a:lvl8pPr marL="3520440" marR="0" indent="-320038" algn="l" defTabSz="914400" rtl="0" latinLnBrk="0">
        <a:lnSpc>
          <a:spcPct val="100000"/>
        </a:lnSpc>
        <a:spcBef>
          <a:spcPts val="600"/>
        </a:spcBef>
        <a:spcAft>
          <a:spcPts val="0"/>
        </a:spcAft>
        <a:buClrTx/>
        <a:buSzPct val="100000"/>
        <a:buFont typeface="Wingdings"/>
        <a:buChar char="•"/>
        <a:tabLst/>
        <a:defRPr sz="2800" b="0" i="0" u="none" strike="noStrike" cap="none" spc="0" baseline="0">
          <a:ln>
            <a:noFill/>
          </a:ln>
          <a:solidFill>
            <a:schemeClr val="accent2"/>
          </a:solidFill>
          <a:uFillTx/>
          <a:latin typeface="+mn-lt"/>
          <a:ea typeface="+mn-ea"/>
          <a:cs typeface="+mn-cs"/>
          <a:sym typeface="Calibri"/>
        </a:defRPr>
      </a:lvl8pPr>
      <a:lvl9pPr marL="3977640" marR="0" indent="-320040" algn="l" defTabSz="914400" rtl="0" latinLnBrk="0">
        <a:lnSpc>
          <a:spcPct val="100000"/>
        </a:lnSpc>
        <a:spcBef>
          <a:spcPts val="600"/>
        </a:spcBef>
        <a:spcAft>
          <a:spcPts val="0"/>
        </a:spcAft>
        <a:buClrTx/>
        <a:buSzPct val="100000"/>
        <a:buFont typeface="Wingdings"/>
        <a:buChar char="•"/>
        <a:tabLst/>
        <a:defRPr sz="2800" b="0" i="0" u="none" strike="noStrike" cap="none" spc="0" baseline="0">
          <a:ln>
            <a:noFill/>
          </a:ln>
          <a:solidFill>
            <a:schemeClr val="accent2"/>
          </a:solidFill>
          <a:uFillTx/>
          <a:latin typeface="+mn-lt"/>
          <a:ea typeface="+mn-ea"/>
          <a:cs typeface="+mn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Middle East Response To Tuberculosis, HIV/AIDS and Malaria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algn="r"/>
            <a:r>
              <a:rPr lang="en-US" dirty="0" smtClean="0"/>
              <a:t>Jessy GEDEON</a:t>
            </a:r>
          </a:p>
          <a:p>
            <a:pPr algn="r"/>
            <a:r>
              <a:rPr lang="en-US" dirty="0" smtClean="0"/>
              <a:t>Field coordinator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95089" y="0"/>
            <a:ext cx="1996911" cy="111366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8113" y="4374038"/>
            <a:ext cx="1858922" cy="1036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5685775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Lebanon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830686"/>
            <a:ext cx="10972800" cy="4754880"/>
          </a:xfrm>
        </p:spPr>
        <p:txBody>
          <a:bodyPr/>
          <a:lstStyle/>
          <a:p>
            <a:endParaRPr lang="en-US" dirty="0" smtClean="0"/>
          </a:p>
          <a:p>
            <a:r>
              <a:rPr lang="en-US" dirty="0" smtClean="0"/>
              <a:t>Direct services to beneficiaries for both TB and HIV: Diagnostics, transportation, hospitalization and treatment. </a:t>
            </a:r>
          </a:p>
          <a:p>
            <a:endParaRPr lang="en-US" dirty="0"/>
          </a:p>
          <a:p>
            <a:r>
              <a:rPr lang="en-US" dirty="0" smtClean="0"/>
              <a:t>System strengthening.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80193501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indent="0" algn="r">
              <a:buNone/>
            </a:pPr>
            <a:endParaRPr lang="en-US" sz="6600" dirty="0" smtClean="0"/>
          </a:p>
          <a:p>
            <a:pPr marL="0" indent="0" algn="r">
              <a:buNone/>
            </a:pPr>
            <a:endParaRPr lang="en-US" sz="6600" dirty="0"/>
          </a:p>
          <a:p>
            <a:pPr marL="0" indent="0" algn="r">
              <a:buNone/>
            </a:pPr>
            <a:endParaRPr lang="en-US" sz="6600" dirty="0" smtClean="0"/>
          </a:p>
          <a:p>
            <a:pPr marL="0" indent="0" algn="r">
              <a:buNone/>
            </a:pPr>
            <a:r>
              <a:rPr lang="en-US" sz="6600" dirty="0" smtClean="0"/>
              <a:t>Tuberculosis</a:t>
            </a: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xmlns="" val="249002015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Strategy to End TB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endParaRPr lang="en-US" dirty="0"/>
          </a:p>
          <a:p>
            <a:r>
              <a:rPr lang="en-US" dirty="0"/>
              <a:t>Achieve universal access to high-quality diagnosis and patient-centered treatment 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/>
              <a:t>Reduce </a:t>
            </a:r>
            <a:r>
              <a:rPr lang="en-US" dirty="0"/>
              <a:t>the human suffering and socioeconomic burden associated with TB 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/>
              <a:t>Protect </a:t>
            </a:r>
            <a:r>
              <a:rPr lang="en-US" dirty="0"/>
              <a:t>poor and vulnerable populations from TB, TB/HIV, and MDR-TB 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/>
              <a:t>Support </a:t>
            </a:r>
            <a:r>
              <a:rPr lang="en-US" dirty="0"/>
              <a:t>development of new tools and enable their timely and effective </a:t>
            </a:r>
            <a:r>
              <a:rPr lang="en-US" dirty="0" smtClean="0"/>
              <a:t>use</a:t>
            </a:r>
          </a:p>
          <a:p>
            <a:pPr marL="0" indent="0">
              <a:buNone/>
            </a:pPr>
            <a:r>
              <a:rPr lang="en-US" dirty="0" smtClean="0"/>
              <a:t> </a:t>
            </a:r>
            <a:endParaRPr lang="en-US" dirty="0"/>
          </a:p>
          <a:p>
            <a:r>
              <a:rPr lang="en-US" dirty="0" smtClean="0"/>
              <a:t>Protect </a:t>
            </a:r>
            <a:r>
              <a:rPr lang="en-US" dirty="0"/>
              <a:t>and promote human rights in TB prevention, care and control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92422652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142999"/>
            <a:ext cx="12664662" cy="4446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7823450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" y="0"/>
            <a:ext cx="10092906" cy="897147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Case finding, Preventive </a:t>
            </a:r>
            <a:r>
              <a:rPr lang="en-US" sz="3600" dirty="0" smtClean="0"/>
              <a:t>therapy</a:t>
            </a:r>
            <a:r>
              <a:rPr lang="en-US" dirty="0" smtClean="0"/>
              <a:t> and TB prevention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 smtClean="0"/>
              <a:t>1</a:t>
            </a:r>
            <a:r>
              <a:rPr lang="en-US" dirty="0"/>
              <a:t>. People living with HIV </a:t>
            </a:r>
          </a:p>
          <a:p>
            <a:pPr marL="0" indent="0">
              <a:buNone/>
            </a:pPr>
            <a:r>
              <a:rPr lang="en-US" dirty="0"/>
              <a:t>2. Adult and child contacts of patient with pulmonary TB </a:t>
            </a:r>
          </a:p>
          <a:p>
            <a:pPr marL="0" indent="0">
              <a:buNone/>
            </a:pPr>
            <a:r>
              <a:rPr lang="en-US" dirty="0"/>
              <a:t>3. Prisoners </a:t>
            </a:r>
          </a:p>
          <a:p>
            <a:pPr marL="0" indent="0">
              <a:buNone/>
            </a:pPr>
            <a:r>
              <a:rPr lang="en-US" dirty="0"/>
              <a:t>4. Refugees in crowded settings </a:t>
            </a:r>
          </a:p>
          <a:p>
            <a:pPr marL="0" indent="0">
              <a:buNone/>
            </a:pPr>
            <a:r>
              <a:rPr lang="en-US" dirty="0"/>
              <a:t>5. On treatment with anti-TNF medication/or planning to </a:t>
            </a:r>
          </a:p>
          <a:p>
            <a:pPr marL="0" indent="0">
              <a:buNone/>
            </a:pPr>
            <a:r>
              <a:rPr lang="en-US" dirty="0"/>
              <a:t>6. Organ or bone marrow recipient </a:t>
            </a:r>
          </a:p>
          <a:p>
            <a:pPr marL="0" indent="0">
              <a:buNone/>
            </a:pPr>
            <a:r>
              <a:rPr lang="en-US" dirty="0"/>
              <a:t>7. On chemotherapy for cancer </a:t>
            </a:r>
          </a:p>
          <a:p>
            <a:pPr marL="0" indent="0">
              <a:buNone/>
            </a:pPr>
            <a:r>
              <a:rPr lang="en-US" dirty="0"/>
              <a:t>8. Hemodialysis patient </a:t>
            </a:r>
          </a:p>
          <a:p>
            <a:pPr marL="0" indent="0">
              <a:buNone/>
            </a:pPr>
            <a:r>
              <a:rPr lang="en-US" dirty="0"/>
              <a:t>9. Health care worker (nurse, medical or lab student, lab technician, physician, …) </a:t>
            </a:r>
          </a:p>
          <a:p>
            <a:pPr marL="0" indent="0">
              <a:buNone/>
            </a:pPr>
            <a:r>
              <a:rPr lang="en-US" dirty="0"/>
              <a:t>10. Coming from high-endemic country or area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79807940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indent="0" algn="r">
              <a:buNone/>
            </a:pPr>
            <a:endParaRPr lang="en-US" sz="4400" dirty="0" smtClean="0"/>
          </a:p>
          <a:p>
            <a:pPr marL="0" indent="0" algn="r">
              <a:buNone/>
            </a:pPr>
            <a:endParaRPr lang="en-US" sz="4400" dirty="0"/>
          </a:p>
          <a:p>
            <a:pPr marL="0" indent="0" algn="r">
              <a:buNone/>
            </a:pPr>
            <a:endParaRPr lang="en-US" sz="4400" dirty="0" smtClean="0"/>
          </a:p>
          <a:p>
            <a:pPr marL="0" indent="0" algn="r">
              <a:buNone/>
            </a:pPr>
            <a:endParaRPr lang="en-US" sz="4400" dirty="0"/>
          </a:p>
          <a:p>
            <a:pPr marL="0" indent="0" algn="r">
              <a:buNone/>
            </a:pPr>
            <a:r>
              <a:rPr lang="en-US" sz="5400" dirty="0" smtClean="0"/>
              <a:t>HIV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xmlns="" val="390853685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HIV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VCT and self-testing (procurement and support to selected NGO’s). </a:t>
            </a:r>
          </a:p>
          <a:p>
            <a:r>
              <a:rPr lang="en-US" dirty="0" smtClean="0"/>
              <a:t>Diagnostic testing </a:t>
            </a:r>
          </a:p>
          <a:p>
            <a:r>
              <a:rPr lang="en-US" dirty="0" smtClean="0"/>
              <a:t>Follow up testing</a:t>
            </a:r>
          </a:p>
          <a:p>
            <a:r>
              <a:rPr lang="en-US" dirty="0" smtClean="0"/>
              <a:t>Trainings </a:t>
            </a:r>
          </a:p>
          <a:p>
            <a:pPr lvl="1"/>
            <a:r>
              <a:rPr lang="en-US" dirty="0" smtClean="0"/>
              <a:t>VCT </a:t>
            </a:r>
            <a:r>
              <a:rPr lang="en-US" dirty="0" err="1" smtClean="0"/>
              <a:t>tranings</a:t>
            </a:r>
            <a:endParaRPr lang="en-US" dirty="0" smtClean="0"/>
          </a:p>
          <a:p>
            <a:pPr lvl="1"/>
            <a:r>
              <a:rPr lang="en-US" dirty="0" smtClean="0"/>
              <a:t>Peer education</a:t>
            </a:r>
          </a:p>
          <a:p>
            <a:pPr lvl="1"/>
            <a:r>
              <a:rPr lang="en-US" dirty="0" smtClean="0"/>
              <a:t>Train the trainers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5207908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sz="4400" b="1" dirty="0" smtClean="0"/>
          </a:p>
          <a:p>
            <a:pPr marL="0" indent="0">
              <a:buNone/>
            </a:pPr>
            <a:endParaRPr lang="en-US" sz="4400" b="1" dirty="0"/>
          </a:p>
          <a:p>
            <a:pPr marL="0" indent="0">
              <a:buNone/>
            </a:pPr>
            <a:endParaRPr lang="en-US" sz="4400" b="1" dirty="0" smtClean="0"/>
          </a:p>
          <a:p>
            <a:pPr marL="0" indent="0">
              <a:buNone/>
            </a:pPr>
            <a:endParaRPr lang="en-US" sz="4400" b="1" dirty="0"/>
          </a:p>
          <a:p>
            <a:pPr marL="0" indent="0">
              <a:buNone/>
            </a:pPr>
            <a:endParaRPr lang="en-US" sz="4400" b="1" dirty="0" smtClean="0"/>
          </a:p>
          <a:p>
            <a:pPr marL="0" indent="0">
              <a:buNone/>
            </a:pPr>
            <a:r>
              <a:rPr lang="en-US" sz="4400" b="1" dirty="0"/>
              <a:t>	</a:t>
            </a:r>
            <a:r>
              <a:rPr lang="en-US" sz="4400" b="1" dirty="0" smtClean="0"/>
              <a:t>								Thank you</a:t>
            </a:r>
            <a:endParaRPr lang="en-US" sz="4400" b="1" dirty="0"/>
          </a:p>
        </p:txBody>
      </p:sp>
      <p:pic>
        <p:nvPicPr>
          <p:cNvPr id="4" name="Picture 2" descr="Image result for lets partner HIV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8800" y="1143000"/>
            <a:ext cx="6920051" cy="5190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4980301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Who is IOM</a:t>
            </a:r>
          </a:p>
          <a:p>
            <a:r>
              <a:rPr lang="en-US" dirty="0" smtClean="0"/>
              <a:t>Recent GF figures</a:t>
            </a:r>
          </a:p>
          <a:p>
            <a:r>
              <a:rPr lang="en-US" dirty="0"/>
              <a:t>The Middle East Response </a:t>
            </a:r>
            <a:r>
              <a:rPr lang="en-US" dirty="0" smtClean="0"/>
              <a:t>(MER)</a:t>
            </a:r>
          </a:p>
          <a:p>
            <a:r>
              <a:rPr lang="en-US" dirty="0" smtClean="0"/>
              <a:t>TB and HIV</a:t>
            </a:r>
          </a:p>
          <a:p>
            <a:pPr lvl="1"/>
            <a:r>
              <a:rPr lang="en-US" dirty="0" smtClean="0"/>
              <a:t>Services available to Beneficiaries</a:t>
            </a:r>
          </a:p>
          <a:p>
            <a:pPr marL="0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xmlns="" val="273041457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IOM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latin typeface="Calibri" panose="020F0502020204030204" pitchFamily="34" charset="0"/>
              </a:rPr>
              <a:t>An IGO, formed in 1951, HQ in Geneva, Governed by a Council of MS’s and a DG. </a:t>
            </a:r>
            <a:r>
              <a:rPr lang="en-US" dirty="0" smtClean="0">
                <a:latin typeface="Calibri" panose="020F0502020204030204" pitchFamily="34" charset="0"/>
              </a:rPr>
              <a:t>UN </a:t>
            </a:r>
            <a:r>
              <a:rPr lang="en-US" dirty="0">
                <a:latin typeface="Calibri" panose="020F0502020204030204" pitchFamily="34" charset="0"/>
              </a:rPr>
              <a:t>related organization (Sept 2016).</a:t>
            </a:r>
          </a:p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06152" y="2662898"/>
            <a:ext cx="5018869" cy="3339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5751891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811155"/>
            <a:ext cx="12264272" cy="1279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3871715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287"/>
            <a:ext cx="12191999" cy="7087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6305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Global Fund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37" y="1138237"/>
            <a:ext cx="12359838" cy="5228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7897319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36098" y="1308295"/>
            <a:ext cx="10766474" cy="4747845"/>
          </a:xfrm>
        </p:spPr>
        <p:txBody>
          <a:bodyPr>
            <a:normAutofit/>
          </a:bodyPr>
          <a:lstStyle/>
          <a:p>
            <a:r>
              <a:rPr lang="en-US" sz="2400" dirty="0"/>
              <a:t>The Middle East Response (MER) is an initiative that will provide essential HIV, TB and Malaria services to key and vulnerable populations </a:t>
            </a:r>
            <a:r>
              <a:rPr lang="en-US" sz="2400" dirty="0" smtClean="0"/>
              <a:t>in </a:t>
            </a:r>
            <a:r>
              <a:rPr lang="en-US" sz="2400" dirty="0" smtClean="0">
                <a:solidFill>
                  <a:schemeClr val="tx1"/>
                </a:solidFill>
              </a:rPr>
              <a:t>Syria</a:t>
            </a:r>
            <a:r>
              <a:rPr lang="en-US" sz="2400" dirty="0">
                <a:solidFill>
                  <a:schemeClr val="tx1"/>
                </a:solidFill>
              </a:rPr>
              <a:t>, Lebanon, </a:t>
            </a:r>
            <a:r>
              <a:rPr lang="en-US" sz="2400" dirty="0" smtClean="0">
                <a:solidFill>
                  <a:schemeClr val="tx1"/>
                </a:solidFill>
              </a:rPr>
              <a:t>Jordan </a:t>
            </a:r>
            <a:r>
              <a:rPr lang="en-US" sz="2400" dirty="0">
                <a:solidFill>
                  <a:schemeClr val="tx1"/>
                </a:solidFill>
              </a:rPr>
              <a:t>and Yemen. </a:t>
            </a:r>
          </a:p>
          <a:p>
            <a:endParaRPr lang="en-US" sz="2400" dirty="0">
              <a:solidFill>
                <a:srgbClr val="FF0000"/>
              </a:solidFill>
            </a:endParaRPr>
          </a:p>
          <a:p>
            <a:r>
              <a:rPr lang="en-GB" sz="2400" dirty="0">
                <a:solidFill>
                  <a:schemeClr val="tx1"/>
                </a:solidFill>
              </a:rPr>
              <a:t>In June 2016</a:t>
            </a:r>
            <a:r>
              <a:rPr lang="en-GB" sz="2400" dirty="0"/>
              <a:t>, the Global Fund identified MHD IOM as the Principal Recipient for its Middle East Response Grant (MER).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83763107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Objectives of MER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pPr lvl="0"/>
            <a:r>
              <a:rPr lang="en-GB" dirty="0"/>
              <a:t>Ensuring TB diagnostics and treatment for </a:t>
            </a:r>
            <a:r>
              <a:rPr lang="en-GB" dirty="0" smtClean="0"/>
              <a:t>Syrian and Palestine </a:t>
            </a:r>
            <a:r>
              <a:rPr lang="en-GB" dirty="0"/>
              <a:t>refugees, including </a:t>
            </a:r>
            <a:r>
              <a:rPr lang="en-GB" dirty="0" smtClean="0"/>
              <a:t>provision </a:t>
            </a:r>
            <a:r>
              <a:rPr lang="en-GB" dirty="0"/>
              <a:t>of drugs and commodities</a:t>
            </a:r>
            <a:r>
              <a:rPr lang="en-GB" dirty="0" smtClean="0"/>
              <a:t>.</a:t>
            </a:r>
          </a:p>
          <a:p>
            <a:pPr lvl="0"/>
            <a:endParaRPr lang="en-US" dirty="0"/>
          </a:p>
          <a:p>
            <a:pPr lvl="0"/>
            <a:r>
              <a:rPr lang="en-GB" dirty="0"/>
              <a:t>Improving knowledge on the TB epidemic and improve coordination of the response to Syrian refugees</a:t>
            </a:r>
            <a:r>
              <a:rPr lang="en-GB" dirty="0" smtClean="0"/>
              <a:t>.</a:t>
            </a:r>
          </a:p>
          <a:p>
            <a:pPr lvl="0"/>
            <a:endParaRPr lang="en-US" dirty="0"/>
          </a:p>
          <a:p>
            <a:pPr lvl="0"/>
            <a:r>
              <a:rPr lang="en-GB" dirty="0"/>
              <a:t>Providing treatment and care to </a:t>
            </a:r>
            <a:r>
              <a:rPr lang="en-GB" dirty="0" smtClean="0"/>
              <a:t>Syrian and Palestine </a:t>
            </a:r>
            <a:r>
              <a:rPr lang="en-GB" dirty="0"/>
              <a:t>refugees living with </a:t>
            </a:r>
            <a:r>
              <a:rPr lang="en-GB" dirty="0" smtClean="0"/>
              <a:t>HIV</a:t>
            </a:r>
          </a:p>
          <a:p>
            <a:pPr lvl="0"/>
            <a:endParaRPr lang="en-US" dirty="0"/>
          </a:p>
          <a:p>
            <a:pPr lvl="0"/>
            <a:r>
              <a:rPr lang="en-GB" dirty="0"/>
              <a:t>Supporting HIV testing and TB/HIV testing efforts among the Syrian refugee </a:t>
            </a:r>
            <a:r>
              <a:rPr lang="en-GB" dirty="0" smtClean="0"/>
              <a:t>population and Palestine Refugee population. 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78238490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Implementation map - Partners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HQ level agreements: UNAIDS, WHO, UNHCR</a:t>
            </a:r>
          </a:p>
          <a:p>
            <a:endParaRPr lang="en-US" dirty="0" smtClean="0"/>
          </a:p>
          <a:p>
            <a:r>
              <a:rPr lang="en-US" dirty="0" smtClean="0"/>
              <a:t>Regional Level agreements: WHO EMRO</a:t>
            </a:r>
          </a:p>
          <a:p>
            <a:endParaRPr lang="en-US" dirty="0" smtClean="0"/>
          </a:p>
          <a:p>
            <a:r>
              <a:rPr lang="en-US" dirty="0" smtClean="0"/>
              <a:t>National Level partners:</a:t>
            </a:r>
          </a:p>
          <a:p>
            <a:pPr lvl="1"/>
            <a:r>
              <a:rPr lang="en-US" dirty="0" smtClean="0"/>
              <a:t>Lebanon: WHO, UNHCR, UNRWA, UNFPA, NAP, NTP and  NGO’s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45482092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IOM Theme - No IOM Logo Bkgd">
  <a:themeElements>
    <a:clrScheme name="2_IOM Theme - No IOM Logo Bkgd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6E99D4"/>
      </a:accent1>
      <a:accent2>
        <a:srgbClr val="EB7125"/>
      </a:accent2>
      <a:accent3>
        <a:srgbClr val="9BBB59"/>
      </a:accent3>
      <a:accent4>
        <a:srgbClr val="B43C3C"/>
      </a:accent4>
      <a:accent5>
        <a:srgbClr val="F5BE0F"/>
      </a:accent5>
      <a:accent6>
        <a:srgbClr val="7D64A0"/>
      </a:accent6>
      <a:hlink>
        <a:srgbClr val="0000FF"/>
      </a:hlink>
      <a:folHlink>
        <a:srgbClr val="FF00FF"/>
      </a:folHlink>
    </a:clrScheme>
    <a:fontScheme name="2_IOM Theme - No IOM Logo Bkgd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2_IOM Theme - No IOM Logo Bkg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2171</TotalTime>
  <Words>436</Words>
  <Application>Microsoft Office PowerPoint</Application>
  <PresentationFormat>Custom</PresentationFormat>
  <Paragraphs>95</Paragraphs>
  <Slides>17</Slides>
  <Notes>13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2_IOM Theme - No IOM Logo Bkgd</vt:lpstr>
      <vt:lpstr>Middle East Response To Tuberculosis, HIV/AIDS and Malaria</vt:lpstr>
      <vt:lpstr>Outline</vt:lpstr>
      <vt:lpstr>IOM</vt:lpstr>
      <vt:lpstr>Slide 4</vt:lpstr>
      <vt:lpstr>Slide 5</vt:lpstr>
      <vt:lpstr>Global Fund</vt:lpstr>
      <vt:lpstr>MER</vt:lpstr>
      <vt:lpstr>Objectives of MER</vt:lpstr>
      <vt:lpstr>Implementation map - Partners</vt:lpstr>
      <vt:lpstr>Lebanon</vt:lpstr>
      <vt:lpstr>Slide 11</vt:lpstr>
      <vt:lpstr>Strategy to End TB</vt:lpstr>
      <vt:lpstr>Slide 13</vt:lpstr>
      <vt:lpstr>Case finding, Preventive therapy and TB prevention</vt:lpstr>
      <vt:lpstr>Slide 15</vt:lpstr>
      <vt:lpstr>HIV</vt:lpstr>
      <vt:lpstr>Slide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HADJIABDULI Samir</dc:creator>
  <cp:lastModifiedBy>jessy</cp:lastModifiedBy>
  <cp:revision>79</cp:revision>
  <dcterms:created xsi:type="dcterms:W3CDTF">2016-12-18T20:54:30Z</dcterms:created>
  <dcterms:modified xsi:type="dcterms:W3CDTF">2018-04-26T04:57:01Z</dcterms:modified>
</cp:coreProperties>
</file>